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85" r:id="rId24"/>
    <p:sldId id="373" r:id="rId25"/>
    <p:sldId id="335" r:id="rId26"/>
    <p:sldId id="336" r:id="rId27"/>
    <p:sldId id="377" r:id="rId28"/>
    <p:sldId id="369" r:id="rId29"/>
    <p:sldId id="338" r:id="rId30"/>
    <p:sldId id="370" r:id="rId31"/>
    <p:sldId id="366" r:id="rId32"/>
    <p:sldId id="314" r:id="rId33"/>
    <p:sldId id="361" r:id="rId34"/>
    <p:sldId id="35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  <p14:sldId id="385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14" d="100"/>
          <a:sy n="114" d="100"/>
        </p:scale>
        <p:origin x="60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25/08/2020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25/08/2020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25/08/2020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63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570.png"/><Relationship Id="rId17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560.png"/><Relationship Id="rId5" Type="http://schemas.openxmlformats.org/officeDocument/2006/relationships/image" Target="../media/image76.png"/><Relationship Id="rId15" Type="http://schemas.openxmlformats.org/officeDocument/2006/relationships/image" Target="../media/image650.png"/><Relationship Id="rId10" Type="http://schemas.openxmlformats.org/officeDocument/2006/relationships/image" Target="../media/image550.png"/><Relationship Id="rId4" Type="http://schemas.openxmlformats.org/officeDocument/2006/relationships/image" Target="../media/image75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31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12" Type="http://schemas.openxmlformats.org/officeDocument/2006/relationships/image" Target="../media/image711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00.png"/><Relationship Id="rId5" Type="http://schemas.openxmlformats.org/officeDocument/2006/relationships/image" Target="../media/image81.png"/><Relationship Id="rId15" Type="http://schemas.openxmlformats.org/officeDocument/2006/relationships/image" Target="../media/image751.png"/><Relationship Id="rId10" Type="http://schemas.openxmlformats.org/officeDocument/2006/relationships/image" Target="../media/image690.png"/><Relationship Id="rId4" Type="http://schemas.openxmlformats.org/officeDocument/2006/relationships/image" Target="../media/image80.png"/><Relationship Id="rId9" Type="http://schemas.openxmlformats.org/officeDocument/2006/relationships/image" Target="../media/image680.png"/><Relationship Id="rId14" Type="http://schemas.openxmlformats.org/officeDocument/2006/relationships/image" Target="../media/image7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8.png"/><Relationship Id="rId21" Type="http://schemas.openxmlformats.org/officeDocument/2006/relationships/image" Target="../media/image104.png"/><Relationship Id="rId7" Type="http://schemas.openxmlformats.org/officeDocument/2006/relationships/image" Target="../media/image92.png"/><Relationship Id="rId12" Type="http://schemas.openxmlformats.org/officeDocument/2006/relationships/image" Target="../media/image950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0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6.png"/><Relationship Id="rId10" Type="http://schemas.openxmlformats.org/officeDocument/2006/relationships/image" Target="../media/image95.png"/><Relationship Id="rId19" Type="http://schemas.openxmlformats.org/officeDocument/2006/relationships/image" Target="../media/image102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Relationship Id="rId22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a job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pPr marL="557204" lvl="1" indent="-214313"/>
            <a:r>
              <a:rPr lang="en-GB" dirty="0"/>
              <a:t>Obtain a response time analysis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3377314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3166387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440934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570185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429538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SAG for gang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Introduce new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Introduce new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9F4D-38D1-43CB-B185-3B2B8BBFD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74" y="3532679"/>
            <a:ext cx="2666546" cy="229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system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3876762" cy="1616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Availabilities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Simultaneous groups of cores</a:t>
            </a:r>
          </a:p>
          <a:p>
            <a:pPr>
              <a:lnSpc>
                <a:spcPct val="120000"/>
              </a:lnSpc>
            </a:pPr>
            <a:r>
              <a:rPr lang="en-GB" dirty="0"/>
              <a:t>Set of 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643A-C50C-44AC-AD9A-3B594016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03" y="3668051"/>
            <a:ext cx="3169034" cy="2155982"/>
          </a:xfrm>
          <a:prstGeom prst="rect">
            <a:avLst/>
          </a:prstGeom>
        </p:spPr>
      </p:pic>
      <p:grpSp>
        <p:nvGrpSpPr>
          <p:cNvPr id="23" name="avail">
            <a:extLst>
              <a:ext uri="{FF2B5EF4-FFF2-40B4-BE49-F238E27FC236}">
                <a16:creationId xmlns:a16="http://schemas.microsoft.com/office/drawing/2014/main" id="{45C14593-577D-470E-941F-847333AD4932}"/>
              </a:ext>
            </a:extLst>
          </p:cNvPr>
          <p:cNvGrpSpPr/>
          <p:nvPr/>
        </p:nvGrpSpPr>
        <p:grpSpPr>
          <a:xfrm>
            <a:off x="3355595" y="1673855"/>
            <a:ext cx="5226343" cy="338554"/>
            <a:chOff x="3355595" y="1673855"/>
            <a:chExt cx="5226343" cy="338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/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Know how many cores we have at time </a:t>
                  </a:r>
                  <a14:m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GB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4605B5A-91E2-486C-A5F0-2704E93A1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226" y="1673855"/>
                  <a:ext cx="372471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982" t="-5455" b="-2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499D7F-FC8C-48CF-B8D0-D34D68B58B00}"/>
                </a:ext>
              </a:extLst>
            </p:cNvPr>
            <p:cNvCxnSpPr/>
            <p:nvPr/>
          </p:nvCxnSpPr>
          <p:spPr>
            <a:xfrm>
              <a:off x="3355595" y="1862356"/>
              <a:ext cx="14764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simultaneous">
            <a:extLst>
              <a:ext uri="{FF2B5EF4-FFF2-40B4-BE49-F238E27FC236}">
                <a16:creationId xmlns:a16="http://schemas.microsoft.com/office/drawing/2014/main" id="{5EFC5572-5935-43B9-871E-47DB90C78258}"/>
              </a:ext>
            </a:extLst>
          </p:cNvPr>
          <p:cNvGrpSpPr/>
          <p:nvPr/>
        </p:nvGrpSpPr>
        <p:grpSpPr>
          <a:xfrm>
            <a:off x="4135772" y="2165419"/>
            <a:ext cx="4379578" cy="338554"/>
            <a:chOff x="4135772" y="2165419"/>
            <a:chExt cx="4379578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5158F-FFBB-4464-9282-D698756F1A1D}"/>
                </a:ext>
              </a:extLst>
            </p:cNvPr>
            <p:cNvSpPr txBox="1"/>
            <p:nvPr/>
          </p:nvSpPr>
          <p:spPr>
            <a:xfrm>
              <a:off x="4857225" y="2165419"/>
              <a:ext cx="3658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Multiple cores released simultaneously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F2194A-D4D9-4709-95EA-38B09A862B2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772" y="2340528"/>
              <a:ext cx="7214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certainly">
            <a:extLst>
              <a:ext uri="{FF2B5EF4-FFF2-40B4-BE49-F238E27FC236}">
                <a16:creationId xmlns:a16="http://schemas.microsoft.com/office/drawing/2014/main" id="{D8505B67-034A-42F4-93D5-E3E22DB28337}"/>
              </a:ext>
            </a:extLst>
          </p:cNvPr>
          <p:cNvGrpSpPr/>
          <p:nvPr/>
        </p:nvGrpSpPr>
        <p:grpSpPr>
          <a:xfrm>
            <a:off x="4060271" y="2644258"/>
            <a:ext cx="5008226" cy="338554"/>
            <a:chOff x="4060271" y="2644258"/>
            <a:chExt cx="500822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7C6C82-368D-4206-B470-A92CA39806FD}"/>
                </a:ext>
              </a:extLst>
            </p:cNvPr>
            <p:cNvSpPr txBox="1"/>
            <p:nvPr/>
          </p:nvSpPr>
          <p:spPr>
            <a:xfrm>
              <a:off x="4857224" y="2644258"/>
              <a:ext cx="42112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Jobs waiting for their predecessors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E07D6C-8BBB-4942-977F-2D07C92910D9}"/>
                </a:ext>
              </a:extLst>
            </p:cNvPr>
            <p:cNvCxnSpPr>
              <a:cxnSpLocks/>
            </p:cNvCxnSpPr>
            <p:nvPr/>
          </p:nvCxnSpPr>
          <p:spPr>
            <a:xfrm>
              <a:off x="4060271" y="2827090"/>
              <a:ext cx="7969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^max_3">
            <a:extLst>
              <a:ext uri="{FF2B5EF4-FFF2-40B4-BE49-F238E27FC236}">
                <a16:creationId xmlns:a16="http://schemas.microsoft.com/office/drawing/2014/main" id="{6C543DB7-C0D7-4645-9D9C-1B7AEF944CB9}"/>
              </a:ext>
            </a:extLst>
          </p:cNvPr>
          <p:cNvGrpSpPr/>
          <p:nvPr/>
        </p:nvGrpSpPr>
        <p:grpSpPr>
          <a:xfrm>
            <a:off x="3437793" y="3427315"/>
            <a:ext cx="2353178" cy="1258985"/>
            <a:chOff x="3437793" y="3427315"/>
            <a:chExt cx="2353178" cy="1258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898EB1-DD69-4911-A191-D84C90BA06CA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certainly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445FF8-FC0E-4578-92EA-A388B93E3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^min_3">
            <a:extLst>
              <a:ext uri="{FF2B5EF4-FFF2-40B4-BE49-F238E27FC236}">
                <a16:creationId xmlns:a16="http://schemas.microsoft.com/office/drawing/2014/main" id="{4FA095AD-977E-42D5-9098-0D9C432D0102}"/>
              </a:ext>
            </a:extLst>
          </p:cNvPr>
          <p:cNvGrpSpPr/>
          <p:nvPr/>
        </p:nvGrpSpPr>
        <p:grpSpPr>
          <a:xfrm>
            <a:off x="628650" y="3136612"/>
            <a:ext cx="2277208" cy="1549688"/>
            <a:chOff x="628650" y="3136612"/>
            <a:chExt cx="2277208" cy="15496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EA5A04-73E8-40A6-90AE-0691107FFBE3}"/>
                </a:ext>
              </a:extLst>
            </p:cNvPr>
            <p:cNvSpPr txBox="1"/>
            <p:nvPr/>
          </p:nvSpPr>
          <p:spPr>
            <a:xfrm>
              <a:off x="628650" y="3136612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Time at which 3 cores are </a:t>
              </a:r>
              <a:r>
                <a:rPr lang="en-GB" sz="1600" b="1" dirty="0"/>
                <a:t>possibly</a:t>
              </a:r>
              <a:r>
                <a:rPr lang="en-GB" sz="1600" dirty="0"/>
                <a:t> available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48C621-2E38-4539-982E-54BC490AFD1C}"/>
                </a:ext>
              </a:extLst>
            </p:cNvPr>
            <p:cNvCxnSpPr>
              <a:cxnSpLocks/>
            </p:cNvCxnSpPr>
            <p:nvPr/>
          </p:nvCxnSpPr>
          <p:spPr>
            <a:xfrm>
              <a:off x="1850459" y="3719702"/>
              <a:ext cx="778570" cy="9665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A^max_3">
            <a:extLst>
              <a:ext uri="{FF2B5EF4-FFF2-40B4-BE49-F238E27FC236}">
                <a16:creationId xmlns:a16="http://schemas.microsoft.com/office/drawing/2014/main" id="{777CC4D3-1D33-4B3C-B7C4-64EBE15157E0}"/>
              </a:ext>
            </a:extLst>
          </p:cNvPr>
          <p:cNvGrpSpPr/>
          <p:nvPr/>
        </p:nvGrpSpPr>
        <p:grpSpPr>
          <a:xfrm>
            <a:off x="6457951" y="3602422"/>
            <a:ext cx="2353178" cy="1258985"/>
            <a:chOff x="3437793" y="3427315"/>
            <a:chExt cx="2353178" cy="1258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1B61F0-B2DB-4B26-84FC-3786C7D74A65}"/>
                </a:ext>
              </a:extLst>
            </p:cNvPr>
            <p:cNvSpPr txBox="1"/>
            <p:nvPr/>
          </p:nvSpPr>
          <p:spPr>
            <a:xfrm>
              <a:off x="3513763" y="3427315"/>
              <a:ext cx="227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Releases all cores simultaneously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492348-F5C5-427C-B6A6-443FB280F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793" y="4027665"/>
              <a:ext cx="927720" cy="65863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0"/>
            <a:ext cx="2275026" cy="3129606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113" y="3011622"/>
            <a:ext cx="2275026" cy="312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dispatchable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282" y="3000253"/>
            <a:ext cx="2275026" cy="314557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824224" y="4547242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ate">
            <a:extLst>
              <a:ext uri="{FF2B5EF4-FFF2-40B4-BE49-F238E27FC236}">
                <a16:creationId xmlns:a16="http://schemas.microsoft.com/office/drawing/2014/main" id="{185B770F-49E3-4B29-B072-A9DDB36FD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203" y="3623125"/>
            <a:ext cx="2855842" cy="251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8876"/>
            <a:ext cx="4949531" cy="2604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Exploring more states is</a:t>
            </a:r>
          </a:p>
          <a:p>
            <a:pPr marL="267891" lvl="1" indent="-13335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>
                <a:solidFill>
                  <a:srgbClr val="C00000"/>
                </a:solidFill>
              </a:rPr>
              <a:t>Sound</a:t>
            </a:r>
            <a:r>
              <a:rPr lang="en-GB" dirty="0"/>
              <a:t> </a:t>
            </a:r>
            <a:r>
              <a:rPr lang="en-GB" sz="1600" dirty="0"/>
              <a:t>(does not accept unschedulable task sets)</a:t>
            </a:r>
            <a:endParaRPr lang="en-GB" dirty="0"/>
          </a:p>
          <a:p>
            <a:pPr marL="267891" lvl="1" indent="-170260">
              <a:lnSpc>
                <a:spcPct val="10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Enough cores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74" y="2239666"/>
            <a:ext cx="2224521" cy="30757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9FB30F-DF09-45AF-B649-B0B32E40BBCA}"/>
              </a:ext>
            </a:extLst>
          </p:cNvPr>
          <p:cNvGrpSpPr/>
          <p:nvPr/>
        </p:nvGrpSpPr>
        <p:grpSpPr>
          <a:xfrm>
            <a:off x="7417583" y="3940082"/>
            <a:ext cx="477749" cy="329086"/>
            <a:chOff x="7858687" y="2194448"/>
            <a:chExt cx="477749" cy="3290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19444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59E2A8-FE29-4E86-86E6-69A61F81098A}"/>
              </a:ext>
            </a:extLst>
          </p:cNvPr>
          <p:cNvGrpSpPr/>
          <p:nvPr/>
        </p:nvGrpSpPr>
        <p:grpSpPr>
          <a:xfrm>
            <a:off x="7465732" y="2942001"/>
            <a:ext cx="477749" cy="329086"/>
            <a:chOff x="7858687" y="2712450"/>
            <a:chExt cx="477749" cy="3290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2712450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3CD963-85D9-4B3D-B5A4-C2691D7B2429}"/>
              </a:ext>
            </a:extLst>
          </p:cNvPr>
          <p:cNvGrpSpPr/>
          <p:nvPr/>
        </p:nvGrpSpPr>
        <p:grpSpPr>
          <a:xfrm>
            <a:off x="7417582" y="4419594"/>
            <a:ext cx="477749" cy="329086"/>
            <a:chOff x="7858687" y="4309413"/>
            <a:chExt cx="477749" cy="32908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858687" y="430941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3F6EF-C737-4A16-B8F2-180D003A193A}"/>
              </a:ext>
            </a:extLst>
          </p:cNvPr>
          <p:cNvGrpSpPr/>
          <p:nvPr/>
        </p:nvGrpSpPr>
        <p:grpSpPr>
          <a:xfrm>
            <a:off x="4259046" y="5671764"/>
            <a:ext cx="3289484" cy="369332"/>
            <a:chOff x="4259046" y="5671764"/>
            <a:chExt cx="3289484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/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dirty="0"/>
                    <a:t> is predecessor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D08A5C2-00A8-4DA4-BA66-0C5722932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815" y="5671764"/>
                  <a:ext cx="238271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12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29A5A5-A956-461C-81A2-48BFDA592455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4259046" y="5856430"/>
              <a:ext cx="9067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FE69AB-40A9-4C49-AB83-FE2341E1E59D}"/>
              </a:ext>
            </a:extLst>
          </p:cNvPr>
          <p:cNvGrpSpPr/>
          <p:nvPr/>
        </p:nvGrpSpPr>
        <p:grpSpPr>
          <a:xfrm>
            <a:off x="3938954" y="4006237"/>
            <a:ext cx="916185" cy="1018195"/>
            <a:chOff x="3938954" y="4006238"/>
            <a:chExt cx="916185" cy="960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8F505-530A-4B5E-A746-CADED54361D2}"/>
                </a:ext>
              </a:extLst>
            </p:cNvPr>
            <p:cNvSpPr txBox="1"/>
            <p:nvPr/>
          </p:nvSpPr>
          <p:spPr>
            <a:xfrm>
              <a:off x="4301224" y="4309413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BE668DAE-FEAC-44B7-B6C5-700CA034D47A}"/>
                </a:ext>
              </a:extLst>
            </p:cNvPr>
            <p:cNvSpPr/>
            <p:nvPr/>
          </p:nvSpPr>
          <p:spPr>
            <a:xfrm>
              <a:off x="3938954" y="4006238"/>
              <a:ext cx="320092" cy="960710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D3FAB6-56B4-4513-A6B7-58A378B122A3}"/>
              </a:ext>
            </a:extLst>
          </p:cNvPr>
          <p:cNvGrpSpPr/>
          <p:nvPr/>
        </p:nvGrpSpPr>
        <p:grpSpPr>
          <a:xfrm>
            <a:off x="3938954" y="5024438"/>
            <a:ext cx="924975" cy="311866"/>
            <a:chOff x="3938954" y="4966972"/>
            <a:chExt cx="924975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7AF429-1B87-4199-BFD5-734A9C3B59A0}"/>
                </a:ext>
              </a:extLst>
            </p:cNvPr>
            <p:cNvSpPr txBox="1"/>
            <p:nvPr/>
          </p:nvSpPr>
          <p:spPr>
            <a:xfrm>
              <a:off x="4310014" y="4966972"/>
              <a:ext cx="55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32FF948-399A-465C-ACEF-4F6FB2D2FD0A}"/>
                </a:ext>
              </a:extLst>
            </p:cNvPr>
            <p:cNvSpPr/>
            <p:nvPr/>
          </p:nvSpPr>
          <p:spPr>
            <a:xfrm>
              <a:off x="3938954" y="5006971"/>
              <a:ext cx="320092" cy="315203"/>
            </a:xfrm>
            <a:prstGeom prst="rightBrace">
              <a:avLst>
                <a:gd name="adj1" fmla="val 1384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81EFDB-E9DA-489A-BE9C-915B5C7CEAE7}"/>
              </a:ext>
            </a:extLst>
          </p:cNvPr>
          <p:cNvCxnSpPr>
            <a:cxnSpLocks/>
          </p:cNvCxnSpPr>
          <p:nvPr/>
        </p:nvCxnSpPr>
        <p:spPr>
          <a:xfrm flipH="1">
            <a:off x="3582697" y="5240215"/>
            <a:ext cx="896815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2C371E9-C0BC-4604-A077-2B1A31657547}"/>
              </a:ext>
            </a:extLst>
          </p:cNvPr>
          <p:cNvSpPr/>
          <p:nvPr/>
        </p:nvSpPr>
        <p:spPr>
          <a:xfrm>
            <a:off x="7269144" y="3777537"/>
            <a:ext cx="813782" cy="599059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0BD72-82B4-4F5E-A839-B2B4FAC4CA1C}"/>
              </a:ext>
            </a:extLst>
          </p:cNvPr>
          <p:cNvCxnSpPr>
            <a:cxnSpLocks/>
          </p:cNvCxnSpPr>
          <p:nvPr/>
        </p:nvCxnSpPr>
        <p:spPr>
          <a:xfrm flipH="1">
            <a:off x="7406640" y="5867583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/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higher priority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BDC144-D5CC-4128-9C8A-1193EC255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90" y="5302432"/>
                <a:ext cx="2371516" cy="369332"/>
              </a:xfrm>
              <a:prstGeom prst="rect">
                <a:avLst/>
              </a:prstGeom>
              <a:blipFill>
                <a:blip r:embed="rId5"/>
                <a:stretch>
                  <a:fillRect l="-51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1294F15-FA47-4B39-9E65-7C43A7F58C1A}"/>
              </a:ext>
            </a:extLst>
          </p:cNvPr>
          <p:cNvGrpSpPr/>
          <p:nvPr/>
        </p:nvGrpSpPr>
        <p:grpSpPr>
          <a:xfrm>
            <a:off x="2895600" y="3841695"/>
            <a:ext cx="88107" cy="1657405"/>
            <a:chOff x="2895600" y="3841695"/>
            <a:chExt cx="88107" cy="16574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D93AD6-C93B-4EF1-BC8D-EAFE4728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043FB9-8D95-4064-B2ED-2E6D20B8B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3841695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E94CA82-66AB-46A7-8623-31805FBE5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5498251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3F63F8-FF5E-4B15-AFB5-1616D949EE02}"/>
              </a:ext>
            </a:extLst>
          </p:cNvPr>
          <p:cNvGrpSpPr/>
          <p:nvPr/>
        </p:nvGrpSpPr>
        <p:grpSpPr>
          <a:xfrm>
            <a:off x="3264693" y="3841639"/>
            <a:ext cx="88107" cy="1658993"/>
            <a:chOff x="3264693" y="3841639"/>
            <a:chExt cx="88107" cy="16589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7A6F1-6B14-4F0F-BD7C-D4454F763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3841696"/>
              <a:ext cx="0" cy="1657404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C4041D-0829-4356-A1B7-8C045E09B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5500632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B791004-522B-43D8-BDC9-703FB22B6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4693" y="3841639"/>
              <a:ext cx="88107" cy="0"/>
            </a:xfrm>
            <a:prstGeom prst="line">
              <a:avLst/>
            </a:prstGeom>
            <a:ln w="28575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D0E0C4D-C119-4B66-B877-CEAB04F576F3}"/>
              </a:ext>
            </a:extLst>
          </p:cNvPr>
          <p:cNvSpPr txBox="1"/>
          <p:nvPr/>
        </p:nvSpPr>
        <p:spPr>
          <a:xfrm>
            <a:off x="593296" y="269543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2D71E1-255A-45A7-B91D-A9A3E2FBB1A2}"/>
              </a:ext>
            </a:extLst>
          </p:cNvPr>
          <p:cNvSpPr txBox="1"/>
          <p:nvPr/>
        </p:nvSpPr>
        <p:spPr>
          <a:xfrm>
            <a:off x="593296" y="3041536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31416E-AB37-4308-8F30-1C90684D9598}"/>
              </a:ext>
            </a:extLst>
          </p:cNvPr>
          <p:cNvSpPr txBox="1"/>
          <p:nvPr/>
        </p:nvSpPr>
        <p:spPr>
          <a:xfrm>
            <a:off x="587656" y="3348441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✔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3AD00C-7761-41C7-920A-6B1DA6114990}"/>
              </a:ext>
            </a:extLst>
          </p:cNvPr>
          <p:cNvCxnSpPr>
            <a:cxnSpLocks/>
          </p:cNvCxnSpPr>
          <p:nvPr/>
        </p:nvCxnSpPr>
        <p:spPr>
          <a:xfrm flipH="1">
            <a:off x="7406640" y="5498251"/>
            <a:ext cx="76962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5D97D3-A579-4D78-8219-0598E894DFB8}"/>
              </a:ext>
            </a:extLst>
          </p:cNvPr>
          <p:cNvGrpSpPr/>
          <p:nvPr/>
        </p:nvGrpSpPr>
        <p:grpSpPr>
          <a:xfrm>
            <a:off x="5392737" y="1265791"/>
            <a:ext cx="3473070" cy="1018195"/>
            <a:chOff x="5392737" y="1265791"/>
            <a:chExt cx="3473070" cy="1018195"/>
          </a:xfrm>
        </p:grpSpPr>
        <p:sp>
          <p:nvSpPr>
            <p:cNvPr id="114" name="Right Brace 113">
              <a:extLst>
                <a:ext uri="{FF2B5EF4-FFF2-40B4-BE49-F238E27FC236}">
                  <a16:creationId xmlns:a16="http://schemas.microsoft.com/office/drawing/2014/main" id="{15C2FAEB-AB57-48EB-A1F4-70FFFF12F376}"/>
                </a:ext>
              </a:extLst>
            </p:cNvPr>
            <p:cNvSpPr/>
            <p:nvPr/>
          </p:nvSpPr>
          <p:spPr>
            <a:xfrm>
              <a:off x="5392737" y="1265791"/>
              <a:ext cx="320092" cy="1018195"/>
            </a:xfrm>
            <a:prstGeom prst="rightBrace">
              <a:avLst>
                <a:gd name="adj1" fmla="val 5502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4AE9C452-2EE7-4DE2-B233-1E97B911D51C}"/>
                </a:ext>
              </a:extLst>
            </p:cNvPr>
            <p:cNvSpPr/>
            <p:nvPr/>
          </p:nvSpPr>
          <p:spPr>
            <a:xfrm>
              <a:off x="5947472" y="1304609"/>
              <a:ext cx="2918335" cy="8892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Try to minimize number of states that represent an impossible scenario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243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9" grpId="0" animBg="1"/>
      <p:bldP spid="49" grpId="1" animBg="1"/>
      <p:bldP spid="58" grpId="0"/>
      <p:bldP spid="95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100000"/>
              </a:lnSpc>
            </a:pPr>
            <a:r>
              <a:rPr lang="en-GB" dirty="0"/>
              <a:t>Higher demand for computation resources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Multicore systems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GPUs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4404195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4236963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4366145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10" name="Graph empty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pic>
        <p:nvPicPr>
          <p:cNvPr id="6" name="Graph m^max = 8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6" y="1627707"/>
            <a:ext cx="5342285" cy="4208782"/>
          </a:xfrm>
          <a:prstGeom prst="rect">
            <a:avLst/>
          </a:prstGeom>
        </p:spPr>
      </p:pic>
      <p:sp>
        <p:nvSpPr>
          <p:cNvPr id="13" name="Description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grpSp>
        <p:nvGrpSpPr>
          <p:cNvPr id="17" name="Schedulable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475835" y="1778092"/>
            <a:ext cx="4271328" cy="3357563"/>
            <a:chOff x="3415535" y="2562952"/>
            <a:chExt cx="4271328" cy="33575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415535" y="2562952"/>
              <a:ext cx="4271328" cy="3357563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6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822317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478147 w 6168178"/>
                <a:gd name="connsiteY7" fmla="*/ 1497329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805854 w 6168178"/>
                <a:gd name="connsiteY6" fmla="*/ 351453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42107 w 6168178"/>
                <a:gd name="connsiteY5" fmla="*/ 2413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494579 w 6168178"/>
                <a:gd name="connsiteY4" fmla="*/ 1165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2809876 w 6168178"/>
                <a:gd name="connsiteY3" fmla="*/ 37465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574167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6351 h 4873625"/>
                <a:gd name="connsiteX1" fmla="*/ 809625 w 6168178"/>
                <a:gd name="connsiteY1" fmla="*/ 0 h 4873625"/>
                <a:gd name="connsiteX2" fmla="*/ 1834516 w 6168178"/>
                <a:gd name="connsiteY2" fmla="*/ 3175 h 4873625"/>
                <a:gd name="connsiteX3" fmla="*/ 3085042 w 6168178"/>
                <a:gd name="connsiteY3" fmla="*/ 33232 h 4873625"/>
                <a:gd name="connsiteX4" fmla="*/ 3659680 w 6168178"/>
                <a:gd name="connsiteY4" fmla="*/ 91103 h 4873625"/>
                <a:gd name="connsiteX5" fmla="*/ 4192908 w 6168178"/>
                <a:gd name="connsiteY5" fmla="*/ 203201 h 4873625"/>
                <a:gd name="connsiteX6" fmla="*/ 4928621 w 6168178"/>
                <a:gd name="connsiteY6" fmla="*/ 317587 h 4873625"/>
                <a:gd name="connsiteX7" fmla="*/ 5554347 w 6168178"/>
                <a:gd name="connsiteY7" fmla="*/ 1399963 h 4873625"/>
                <a:gd name="connsiteX8" fmla="*/ 5902750 w 6168178"/>
                <a:gd name="connsiteY8" fmla="*/ 3168016 h 4873625"/>
                <a:gd name="connsiteX9" fmla="*/ 6168178 w 6168178"/>
                <a:gd name="connsiteY9" fmla="*/ 4455372 h 4873625"/>
                <a:gd name="connsiteX10" fmla="*/ 33656 w 6168178"/>
                <a:gd name="connsiteY10" fmla="*/ 4873625 h 4873625"/>
                <a:gd name="connsiteX11" fmla="*/ 0 w 6168178"/>
                <a:gd name="connsiteY11" fmla="*/ 6351 h 4873625"/>
                <a:gd name="connsiteX0" fmla="*/ 0 w 6168178"/>
                <a:gd name="connsiteY0" fmla="*/ 22227 h 4889501"/>
                <a:gd name="connsiteX1" fmla="*/ 1330325 w 6168178"/>
                <a:gd name="connsiteY1" fmla="*/ 0 h 4889501"/>
                <a:gd name="connsiteX2" fmla="*/ 1834516 w 6168178"/>
                <a:gd name="connsiteY2" fmla="*/ 19051 h 4889501"/>
                <a:gd name="connsiteX3" fmla="*/ 3085042 w 6168178"/>
                <a:gd name="connsiteY3" fmla="*/ 49108 h 4889501"/>
                <a:gd name="connsiteX4" fmla="*/ 3659680 w 6168178"/>
                <a:gd name="connsiteY4" fmla="*/ 106979 h 4889501"/>
                <a:gd name="connsiteX5" fmla="*/ 4192908 w 6168178"/>
                <a:gd name="connsiteY5" fmla="*/ 219077 h 4889501"/>
                <a:gd name="connsiteX6" fmla="*/ 4928621 w 6168178"/>
                <a:gd name="connsiteY6" fmla="*/ 333463 h 4889501"/>
                <a:gd name="connsiteX7" fmla="*/ 5554347 w 6168178"/>
                <a:gd name="connsiteY7" fmla="*/ 1415839 h 4889501"/>
                <a:gd name="connsiteX8" fmla="*/ 5902750 w 6168178"/>
                <a:gd name="connsiteY8" fmla="*/ 3183892 h 4889501"/>
                <a:gd name="connsiteX9" fmla="*/ 6168178 w 6168178"/>
                <a:gd name="connsiteY9" fmla="*/ 4471248 h 4889501"/>
                <a:gd name="connsiteX10" fmla="*/ 33656 w 6168178"/>
                <a:gd name="connsiteY10" fmla="*/ 4889501 h 4889501"/>
                <a:gd name="connsiteX11" fmla="*/ 0 w 6168178"/>
                <a:gd name="connsiteY11" fmla="*/ 22227 h 4889501"/>
                <a:gd name="connsiteX0" fmla="*/ 521974 w 6134527"/>
                <a:gd name="connsiteY0" fmla="*/ 9527 h 4889501"/>
                <a:gd name="connsiteX1" fmla="*/ 1296674 w 6134527"/>
                <a:gd name="connsiteY1" fmla="*/ 0 h 4889501"/>
                <a:gd name="connsiteX2" fmla="*/ 1800865 w 6134527"/>
                <a:gd name="connsiteY2" fmla="*/ 19051 h 4889501"/>
                <a:gd name="connsiteX3" fmla="*/ 3051391 w 6134527"/>
                <a:gd name="connsiteY3" fmla="*/ 49108 h 4889501"/>
                <a:gd name="connsiteX4" fmla="*/ 3626029 w 6134527"/>
                <a:gd name="connsiteY4" fmla="*/ 106979 h 4889501"/>
                <a:gd name="connsiteX5" fmla="*/ 4159257 w 6134527"/>
                <a:gd name="connsiteY5" fmla="*/ 219077 h 4889501"/>
                <a:gd name="connsiteX6" fmla="*/ 4894970 w 6134527"/>
                <a:gd name="connsiteY6" fmla="*/ 333463 h 4889501"/>
                <a:gd name="connsiteX7" fmla="*/ 5520696 w 6134527"/>
                <a:gd name="connsiteY7" fmla="*/ 1415839 h 4889501"/>
                <a:gd name="connsiteX8" fmla="*/ 5869099 w 6134527"/>
                <a:gd name="connsiteY8" fmla="*/ 3183892 h 4889501"/>
                <a:gd name="connsiteX9" fmla="*/ 6134527 w 6134527"/>
                <a:gd name="connsiteY9" fmla="*/ 4471248 h 4889501"/>
                <a:gd name="connsiteX10" fmla="*/ 5 w 6134527"/>
                <a:gd name="connsiteY10" fmla="*/ 4889501 h 4889501"/>
                <a:gd name="connsiteX11" fmla="*/ 521974 w 6134527"/>
                <a:gd name="connsiteY11" fmla="*/ 9527 h 4889501"/>
                <a:gd name="connsiteX0" fmla="*/ -1 w 5612552"/>
                <a:gd name="connsiteY0" fmla="*/ 9527 h 4641852"/>
                <a:gd name="connsiteX1" fmla="*/ 774699 w 5612552"/>
                <a:gd name="connsiteY1" fmla="*/ 0 h 4641852"/>
                <a:gd name="connsiteX2" fmla="*/ 1278890 w 5612552"/>
                <a:gd name="connsiteY2" fmla="*/ 19051 h 4641852"/>
                <a:gd name="connsiteX3" fmla="*/ 2529416 w 5612552"/>
                <a:gd name="connsiteY3" fmla="*/ 49108 h 4641852"/>
                <a:gd name="connsiteX4" fmla="*/ 3104054 w 5612552"/>
                <a:gd name="connsiteY4" fmla="*/ 106979 h 4641852"/>
                <a:gd name="connsiteX5" fmla="*/ 3637282 w 5612552"/>
                <a:gd name="connsiteY5" fmla="*/ 219077 h 4641852"/>
                <a:gd name="connsiteX6" fmla="*/ 4372995 w 5612552"/>
                <a:gd name="connsiteY6" fmla="*/ 333463 h 4641852"/>
                <a:gd name="connsiteX7" fmla="*/ 4998721 w 5612552"/>
                <a:gd name="connsiteY7" fmla="*/ 1415839 h 4641852"/>
                <a:gd name="connsiteX8" fmla="*/ 5347124 w 5612552"/>
                <a:gd name="connsiteY8" fmla="*/ 3183892 h 4641852"/>
                <a:gd name="connsiteX9" fmla="*/ 5612552 w 5612552"/>
                <a:gd name="connsiteY9" fmla="*/ 4471248 h 4641852"/>
                <a:gd name="connsiteX10" fmla="*/ 46356 w 5612552"/>
                <a:gd name="connsiteY10" fmla="*/ 4641852 h 4641852"/>
                <a:gd name="connsiteX11" fmla="*/ -1 w 5612552"/>
                <a:gd name="connsiteY11" fmla="*/ 9527 h 4641852"/>
                <a:gd name="connsiteX0" fmla="*/ 0 w 5612553"/>
                <a:gd name="connsiteY0" fmla="*/ 9527 h 4479927"/>
                <a:gd name="connsiteX1" fmla="*/ 774700 w 5612553"/>
                <a:gd name="connsiteY1" fmla="*/ 0 h 4479927"/>
                <a:gd name="connsiteX2" fmla="*/ 1278891 w 5612553"/>
                <a:gd name="connsiteY2" fmla="*/ 19051 h 4479927"/>
                <a:gd name="connsiteX3" fmla="*/ 2529417 w 5612553"/>
                <a:gd name="connsiteY3" fmla="*/ 49108 h 4479927"/>
                <a:gd name="connsiteX4" fmla="*/ 3104055 w 5612553"/>
                <a:gd name="connsiteY4" fmla="*/ 106979 h 4479927"/>
                <a:gd name="connsiteX5" fmla="*/ 3637283 w 5612553"/>
                <a:gd name="connsiteY5" fmla="*/ 219077 h 4479927"/>
                <a:gd name="connsiteX6" fmla="*/ 4372996 w 5612553"/>
                <a:gd name="connsiteY6" fmla="*/ 333463 h 4479927"/>
                <a:gd name="connsiteX7" fmla="*/ 4998722 w 5612553"/>
                <a:gd name="connsiteY7" fmla="*/ 1415839 h 4479927"/>
                <a:gd name="connsiteX8" fmla="*/ 5347125 w 5612553"/>
                <a:gd name="connsiteY8" fmla="*/ 3183892 h 4479927"/>
                <a:gd name="connsiteX9" fmla="*/ 5612553 w 5612553"/>
                <a:gd name="connsiteY9" fmla="*/ 4471248 h 4479927"/>
                <a:gd name="connsiteX10" fmla="*/ 43182 w 5612553"/>
                <a:gd name="connsiteY10" fmla="*/ 4479927 h 4479927"/>
                <a:gd name="connsiteX11" fmla="*/ 0 w 5612553"/>
                <a:gd name="connsiteY11" fmla="*/ 9527 h 4479927"/>
                <a:gd name="connsiteX0" fmla="*/ 0 w 5612553"/>
                <a:gd name="connsiteY0" fmla="*/ 9527 h 4476751"/>
                <a:gd name="connsiteX1" fmla="*/ 774700 w 5612553"/>
                <a:gd name="connsiteY1" fmla="*/ 0 h 4476751"/>
                <a:gd name="connsiteX2" fmla="*/ 1278891 w 5612553"/>
                <a:gd name="connsiteY2" fmla="*/ 19051 h 4476751"/>
                <a:gd name="connsiteX3" fmla="*/ 2529417 w 5612553"/>
                <a:gd name="connsiteY3" fmla="*/ 49108 h 4476751"/>
                <a:gd name="connsiteX4" fmla="*/ 3104055 w 5612553"/>
                <a:gd name="connsiteY4" fmla="*/ 106979 h 4476751"/>
                <a:gd name="connsiteX5" fmla="*/ 3637283 w 5612553"/>
                <a:gd name="connsiteY5" fmla="*/ 219077 h 4476751"/>
                <a:gd name="connsiteX6" fmla="*/ 4372996 w 5612553"/>
                <a:gd name="connsiteY6" fmla="*/ 333463 h 4476751"/>
                <a:gd name="connsiteX7" fmla="*/ 4998722 w 5612553"/>
                <a:gd name="connsiteY7" fmla="*/ 1415839 h 4476751"/>
                <a:gd name="connsiteX8" fmla="*/ 5347125 w 5612553"/>
                <a:gd name="connsiteY8" fmla="*/ 3183892 h 4476751"/>
                <a:gd name="connsiteX9" fmla="*/ 5612553 w 5612553"/>
                <a:gd name="connsiteY9" fmla="*/ 4471248 h 4476751"/>
                <a:gd name="connsiteX10" fmla="*/ 1907 w 5612553"/>
                <a:gd name="connsiteY10" fmla="*/ 4476751 h 4476751"/>
                <a:gd name="connsiteX11" fmla="*/ 0 w 5612553"/>
                <a:gd name="connsiteY11" fmla="*/ 9527 h 4476751"/>
                <a:gd name="connsiteX0" fmla="*/ 7795 w 5620348"/>
                <a:gd name="connsiteY0" fmla="*/ 9527 h 4476751"/>
                <a:gd name="connsiteX1" fmla="*/ 782495 w 5620348"/>
                <a:gd name="connsiteY1" fmla="*/ 0 h 4476751"/>
                <a:gd name="connsiteX2" fmla="*/ 1286686 w 5620348"/>
                <a:gd name="connsiteY2" fmla="*/ 19051 h 4476751"/>
                <a:gd name="connsiteX3" fmla="*/ 2537212 w 5620348"/>
                <a:gd name="connsiteY3" fmla="*/ 49108 h 4476751"/>
                <a:gd name="connsiteX4" fmla="*/ 3111850 w 5620348"/>
                <a:gd name="connsiteY4" fmla="*/ 106979 h 4476751"/>
                <a:gd name="connsiteX5" fmla="*/ 3645078 w 5620348"/>
                <a:gd name="connsiteY5" fmla="*/ 219077 h 4476751"/>
                <a:gd name="connsiteX6" fmla="*/ 4380791 w 5620348"/>
                <a:gd name="connsiteY6" fmla="*/ 333463 h 4476751"/>
                <a:gd name="connsiteX7" fmla="*/ 5006517 w 5620348"/>
                <a:gd name="connsiteY7" fmla="*/ 1415839 h 4476751"/>
                <a:gd name="connsiteX8" fmla="*/ 5354920 w 5620348"/>
                <a:gd name="connsiteY8" fmla="*/ 3183892 h 4476751"/>
                <a:gd name="connsiteX9" fmla="*/ 5620348 w 5620348"/>
                <a:gd name="connsiteY9" fmla="*/ 4471248 h 4476751"/>
                <a:gd name="connsiteX10" fmla="*/ 178 w 5620348"/>
                <a:gd name="connsiteY10" fmla="*/ 4476751 h 4476751"/>
                <a:gd name="connsiteX11" fmla="*/ 7795 w 5620348"/>
                <a:gd name="connsiteY11" fmla="*/ 9527 h 4476751"/>
                <a:gd name="connsiteX0" fmla="*/ 0 w 5682403"/>
                <a:gd name="connsiteY0" fmla="*/ 390527 h 4476751"/>
                <a:gd name="connsiteX1" fmla="*/ 844550 w 5682403"/>
                <a:gd name="connsiteY1" fmla="*/ 0 h 4476751"/>
                <a:gd name="connsiteX2" fmla="*/ 1348741 w 5682403"/>
                <a:gd name="connsiteY2" fmla="*/ 19051 h 4476751"/>
                <a:gd name="connsiteX3" fmla="*/ 2599267 w 5682403"/>
                <a:gd name="connsiteY3" fmla="*/ 49108 h 4476751"/>
                <a:gd name="connsiteX4" fmla="*/ 3173905 w 5682403"/>
                <a:gd name="connsiteY4" fmla="*/ 106979 h 4476751"/>
                <a:gd name="connsiteX5" fmla="*/ 3707133 w 5682403"/>
                <a:gd name="connsiteY5" fmla="*/ 219077 h 4476751"/>
                <a:gd name="connsiteX6" fmla="*/ 4442846 w 5682403"/>
                <a:gd name="connsiteY6" fmla="*/ 333463 h 4476751"/>
                <a:gd name="connsiteX7" fmla="*/ 5068572 w 5682403"/>
                <a:gd name="connsiteY7" fmla="*/ 1415839 h 4476751"/>
                <a:gd name="connsiteX8" fmla="*/ 5416975 w 5682403"/>
                <a:gd name="connsiteY8" fmla="*/ 3183892 h 4476751"/>
                <a:gd name="connsiteX9" fmla="*/ 5682403 w 5682403"/>
                <a:gd name="connsiteY9" fmla="*/ 4471248 h 4476751"/>
                <a:gd name="connsiteX10" fmla="*/ 62233 w 5682403"/>
                <a:gd name="connsiteY10" fmla="*/ 4476751 h 4476751"/>
                <a:gd name="connsiteX11" fmla="*/ 0 w 5682403"/>
                <a:gd name="connsiteY11" fmla="*/ 39052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74933 w 5695103"/>
                <a:gd name="connsiteY10" fmla="*/ 4476751 h 4476751"/>
                <a:gd name="connsiteX11" fmla="*/ 0 w 5695103"/>
                <a:gd name="connsiteY11" fmla="*/ 3177 h 4476751"/>
                <a:gd name="connsiteX0" fmla="*/ 0 w 5695103"/>
                <a:gd name="connsiteY0" fmla="*/ 3177 h 4476751"/>
                <a:gd name="connsiteX1" fmla="*/ 857250 w 5695103"/>
                <a:gd name="connsiteY1" fmla="*/ 0 h 4476751"/>
                <a:gd name="connsiteX2" fmla="*/ 1361441 w 5695103"/>
                <a:gd name="connsiteY2" fmla="*/ 19051 h 4476751"/>
                <a:gd name="connsiteX3" fmla="*/ 2611967 w 5695103"/>
                <a:gd name="connsiteY3" fmla="*/ 49108 h 4476751"/>
                <a:gd name="connsiteX4" fmla="*/ 3186605 w 5695103"/>
                <a:gd name="connsiteY4" fmla="*/ 106979 h 4476751"/>
                <a:gd name="connsiteX5" fmla="*/ 3719833 w 5695103"/>
                <a:gd name="connsiteY5" fmla="*/ 219077 h 4476751"/>
                <a:gd name="connsiteX6" fmla="*/ 4455546 w 5695103"/>
                <a:gd name="connsiteY6" fmla="*/ 333463 h 4476751"/>
                <a:gd name="connsiteX7" fmla="*/ 5081272 w 5695103"/>
                <a:gd name="connsiteY7" fmla="*/ 1415839 h 4476751"/>
                <a:gd name="connsiteX8" fmla="*/ 5429675 w 5695103"/>
                <a:gd name="connsiteY8" fmla="*/ 3183892 h 4476751"/>
                <a:gd name="connsiteX9" fmla="*/ 5695103 w 5695103"/>
                <a:gd name="connsiteY9" fmla="*/ 4471248 h 4476751"/>
                <a:gd name="connsiteX10" fmla="*/ 5083 w 5695103"/>
                <a:gd name="connsiteY10" fmla="*/ 4476751 h 4476751"/>
                <a:gd name="connsiteX11" fmla="*/ 0 w 5695103"/>
                <a:gd name="connsiteY11" fmla="*/ 3177 h 447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5103" h="4476751">
                  <a:moveTo>
                    <a:pt x="0" y="3177"/>
                  </a:moveTo>
                  <a:lnTo>
                    <a:pt x="857250" y="0"/>
                  </a:lnTo>
                  <a:lnTo>
                    <a:pt x="1361441" y="19051"/>
                  </a:lnTo>
                  <a:lnTo>
                    <a:pt x="2611967" y="49108"/>
                  </a:lnTo>
                  <a:lnTo>
                    <a:pt x="3186605" y="106979"/>
                  </a:lnTo>
                  <a:lnTo>
                    <a:pt x="3719833" y="219077"/>
                  </a:lnTo>
                  <a:lnTo>
                    <a:pt x="4455546" y="333463"/>
                  </a:lnTo>
                  <a:lnTo>
                    <a:pt x="5081272" y="1415839"/>
                  </a:lnTo>
                  <a:lnTo>
                    <a:pt x="5429675" y="3183892"/>
                  </a:lnTo>
                  <a:cubicBezTo>
                    <a:pt x="5593294" y="3940389"/>
                    <a:pt x="5476451" y="3393018"/>
                    <a:pt x="5695103" y="4471248"/>
                  </a:cubicBezTo>
                  <a:lnTo>
                    <a:pt x="5083" y="4476751"/>
                  </a:lnTo>
                  <a:cubicBezTo>
                    <a:pt x="3390" y="3046943"/>
                    <a:pt x="1693" y="1432985"/>
                    <a:pt x="0" y="317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579734" y="415100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Unknown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61155" cy="3346847"/>
            <a:chOff x="4530123" y="2574861"/>
            <a:chExt cx="3361155" cy="33468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7167" cy="3346847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21075 w 4209556"/>
                <a:gd name="connsiteY6" fmla="*/ 1492251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853011 w 4209556"/>
                <a:gd name="connsiteY5" fmla="*/ 351452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98688 w 4209556"/>
                <a:gd name="connsiteY4" fmla="*/ 238126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12888 w 4209556"/>
                <a:gd name="connsiteY3" fmla="*/ 101599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  <a:gd name="connsiteX0" fmla="*/ 4200524 w 4209556"/>
                <a:gd name="connsiteY0" fmla="*/ 0 h 4462462"/>
                <a:gd name="connsiteX1" fmla="*/ 0 w 4209556"/>
                <a:gd name="connsiteY1" fmla="*/ 6351 h 4462462"/>
                <a:gd name="connsiteX2" fmla="*/ 849312 w 4209556"/>
                <a:gd name="connsiteY2" fmla="*/ 31750 h 4462462"/>
                <a:gd name="connsiteX3" fmla="*/ 1531937 w 4209556"/>
                <a:gd name="connsiteY3" fmla="*/ 73023 h 4462462"/>
                <a:gd name="connsiteX4" fmla="*/ 2185988 w 4209556"/>
                <a:gd name="connsiteY4" fmla="*/ 174627 h 4462462"/>
                <a:gd name="connsiteX5" fmla="*/ 2954611 w 4209556"/>
                <a:gd name="connsiteY5" fmla="*/ 316527 h 4462462"/>
                <a:gd name="connsiteX6" fmla="*/ 3587749 w 4209556"/>
                <a:gd name="connsiteY6" fmla="*/ 1381126 h 4462462"/>
                <a:gd name="connsiteX7" fmla="*/ 4208463 w 4209556"/>
                <a:gd name="connsiteY7" fmla="*/ 4462462 h 4462462"/>
                <a:gd name="connsiteX8" fmla="*/ 4200524 w 4209556"/>
                <a:gd name="connsiteY8" fmla="*/ 0 h 44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9556" h="4462462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31937" y="73023"/>
                  </a:lnTo>
                  <a:lnTo>
                    <a:pt x="2185988" y="174627"/>
                  </a:lnTo>
                  <a:lnTo>
                    <a:pt x="2954611" y="316527"/>
                  </a:lnTo>
                  <a:lnTo>
                    <a:pt x="3587749" y="1381126"/>
                  </a:lnTo>
                  <a:lnTo>
                    <a:pt x="4208463" y="4462462"/>
                  </a:lnTo>
                  <a:cubicBezTo>
                    <a:pt x="4214283" y="2868083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426884">
              <a:off x="6603056" y="286056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32" name="Group m^max = 8 art">
            <a:extLst>
              <a:ext uri="{FF2B5EF4-FFF2-40B4-BE49-F238E27FC236}">
                <a16:creationId xmlns:a16="http://schemas.microsoft.com/office/drawing/2014/main" id="{624175EE-98E0-49BA-989A-B3258927D3F4}"/>
              </a:ext>
            </a:extLst>
          </p:cNvPr>
          <p:cNvGrpSpPr/>
          <p:nvPr/>
        </p:nvGrpSpPr>
        <p:grpSpPr>
          <a:xfrm>
            <a:off x="3612056" y="1627707"/>
            <a:ext cx="5342285" cy="4208782"/>
            <a:chOff x="3612056" y="1627707"/>
            <a:chExt cx="5342285" cy="4208782"/>
          </a:xfrm>
        </p:grpSpPr>
        <p:pic>
          <p:nvPicPr>
            <p:cNvPr id="8" name="Graph m^max = 8 art">
              <a:extLst>
                <a:ext uri="{FF2B5EF4-FFF2-40B4-BE49-F238E27FC236}">
                  <a16:creationId xmlns:a16="http://schemas.microsoft.com/office/drawing/2014/main" id="{74827459-55CD-4F41-AADD-52A4BFBC9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6" y="1627707"/>
              <a:ext cx="5342285" cy="42087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73B1B-BCD1-4364-A52E-1062FE140772}"/>
                </a:ext>
              </a:extLst>
            </p:cNvPr>
            <p:cNvSpPr txBox="1"/>
            <p:nvPr/>
          </p:nvSpPr>
          <p:spPr>
            <a:xfrm>
              <a:off x="7942356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8 cores</a:t>
              </a:r>
            </a:p>
          </p:txBody>
        </p:sp>
      </p:grpSp>
      <p:grpSp>
        <p:nvGrpSpPr>
          <p:cNvPr id="18" name="State-of-the-art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540882"/>
            <a:ext cx="2459874" cy="534038"/>
            <a:chOff x="5933456" y="4564926"/>
            <a:chExt cx="2459874" cy="5340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473484" y="4763684"/>
              <a:ext cx="919846" cy="33528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This project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702712" y="1091549"/>
            <a:ext cx="1322054" cy="858409"/>
            <a:chOff x="6205239" y="4595738"/>
            <a:chExt cx="1322054" cy="8584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6205239" y="459573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734" y="5105669"/>
              <a:ext cx="269641" cy="34847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Legend">
            <a:extLst>
              <a:ext uri="{FF2B5EF4-FFF2-40B4-BE49-F238E27FC236}">
                <a16:creationId xmlns:a16="http://schemas.microsoft.com/office/drawing/2014/main" id="{ED7A31C7-13E4-4432-9724-EECA3EC28A2C}"/>
              </a:ext>
            </a:extLst>
          </p:cNvPr>
          <p:cNvGrpSpPr/>
          <p:nvPr/>
        </p:nvGrpSpPr>
        <p:grpSpPr>
          <a:xfrm>
            <a:off x="4339351" y="1074221"/>
            <a:ext cx="3157167" cy="473217"/>
            <a:chOff x="3206798" y="3112776"/>
            <a:chExt cx="4270432" cy="640081"/>
          </a:xfrm>
        </p:grpSpPr>
        <p:pic>
          <p:nvPicPr>
            <p:cNvPr id="5" name="Picture 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72126A1-B6E4-40D8-A647-FF2B26C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798" y="3112776"/>
              <a:ext cx="2730404" cy="640081"/>
            </a:xfrm>
            <a:prstGeom prst="rect">
              <a:avLst/>
            </a:prstGeom>
          </p:spPr>
        </p:pic>
        <p:pic>
          <p:nvPicPr>
            <p:cNvPr id="9" name="Picture 8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9107F0B9-F466-4C55-A859-A5F3C563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86" y="3112776"/>
              <a:ext cx="1355144" cy="640081"/>
            </a:xfrm>
            <a:prstGeom prst="rect">
              <a:avLst/>
            </a:prstGeom>
          </p:spPr>
        </p:pic>
      </p:grpSp>
      <p:grpSp>
        <p:nvGrpSpPr>
          <p:cNvPr id="36" name="Group m^max = 6 art">
            <a:extLst>
              <a:ext uri="{FF2B5EF4-FFF2-40B4-BE49-F238E27FC236}">
                <a16:creationId xmlns:a16="http://schemas.microsoft.com/office/drawing/2014/main" id="{94A2E563-A456-43A3-959B-E6D8B6535D8C}"/>
              </a:ext>
            </a:extLst>
          </p:cNvPr>
          <p:cNvGrpSpPr/>
          <p:nvPr/>
        </p:nvGrpSpPr>
        <p:grpSpPr>
          <a:xfrm>
            <a:off x="3612057" y="1627707"/>
            <a:ext cx="5342283" cy="4208782"/>
            <a:chOff x="3612057" y="1627707"/>
            <a:chExt cx="5342283" cy="4208782"/>
          </a:xfrm>
        </p:grpSpPr>
        <p:pic>
          <p:nvPicPr>
            <p:cNvPr id="30" name="Graph m^max = 6 art">
              <a:extLst>
                <a:ext uri="{FF2B5EF4-FFF2-40B4-BE49-F238E27FC236}">
                  <a16:creationId xmlns:a16="http://schemas.microsoft.com/office/drawing/2014/main" id="{967D312C-0741-41A2-B48B-832024A8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2"/>
            </a:xfrm>
            <a:prstGeom prst="rect">
              <a:avLst/>
            </a:prstGeom>
          </p:spPr>
        </p:pic>
        <p:sp>
          <p:nvSpPr>
            <p:cNvPr id="35" name="6 cores">
              <a:extLst>
                <a:ext uri="{FF2B5EF4-FFF2-40B4-BE49-F238E27FC236}">
                  <a16:creationId xmlns:a16="http://schemas.microsoft.com/office/drawing/2014/main" id="{A861295D-BEA8-447E-9966-C7DD7FE2780D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6 cores</a:t>
              </a:r>
            </a:p>
          </p:txBody>
        </p:sp>
      </p:grpSp>
      <p:grpSp>
        <p:nvGrpSpPr>
          <p:cNvPr id="37" name="Group m^max = 4 art">
            <a:extLst>
              <a:ext uri="{FF2B5EF4-FFF2-40B4-BE49-F238E27FC236}">
                <a16:creationId xmlns:a16="http://schemas.microsoft.com/office/drawing/2014/main" id="{C9A891BA-62EA-471D-A18A-38A1E8B88022}"/>
              </a:ext>
            </a:extLst>
          </p:cNvPr>
          <p:cNvGrpSpPr/>
          <p:nvPr/>
        </p:nvGrpSpPr>
        <p:grpSpPr>
          <a:xfrm>
            <a:off x="3612057" y="1627707"/>
            <a:ext cx="5342283" cy="4208781"/>
            <a:chOff x="3612057" y="1627707"/>
            <a:chExt cx="5342283" cy="4208781"/>
          </a:xfrm>
        </p:grpSpPr>
        <p:pic>
          <p:nvPicPr>
            <p:cNvPr id="38" name="Graph m^max = 4 art">
              <a:extLst>
                <a:ext uri="{FF2B5EF4-FFF2-40B4-BE49-F238E27FC236}">
                  <a16:creationId xmlns:a16="http://schemas.microsoft.com/office/drawing/2014/main" id="{381A959D-6735-4FD6-8A88-23CBE812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39" name="6 cores">
              <a:extLst>
                <a:ext uri="{FF2B5EF4-FFF2-40B4-BE49-F238E27FC236}">
                  <a16:creationId xmlns:a16="http://schemas.microsoft.com/office/drawing/2014/main" id="{ED691AFF-282A-45DD-8FCF-F872A5CCFA3C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4 cores</a:t>
              </a:r>
            </a:p>
          </p:txBody>
        </p:sp>
      </p:grpSp>
      <p:grpSp>
        <p:nvGrpSpPr>
          <p:cNvPr id="40" name="Group m^max = 3 art">
            <a:extLst>
              <a:ext uri="{FF2B5EF4-FFF2-40B4-BE49-F238E27FC236}">
                <a16:creationId xmlns:a16="http://schemas.microsoft.com/office/drawing/2014/main" id="{26791790-4721-4976-B76D-843213354D6A}"/>
              </a:ext>
            </a:extLst>
          </p:cNvPr>
          <p:cNvGrpSpPr/>
          <p:nvPr/>
        </p:nvGrpSpPr>
        <p:grpSpPr>
          <a:xfrm>
            <a:off x="3612055" y="1627706"/>
            <a:ext cx="5342283" cy="4208781"/>
            <a:chOff x="3612057" y="1627707"/>
            <a:chExt cx="5342283" cy="4208781"/>
          </a:xfrm>
        </p:grpSpPr>
        <p:pic>
          <p:nvPicPr>
            <p:cNvPr id="41" name="Graph m^max = 3 art">
              <a:extLst>
                <a:ext uri="{FF2B5EF4-FFF2-40B4-BE49-F238E27FC236}">
                  <a16:creationId xmlns:a16="http://schemas.microsoft.com/office/drawing/2014/main" id="{79F4C1AA-23AC-473E-B139-5970215E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2" name="6 cores">
              <a:extLst>
                <a:ext uri="{FF2B5EF4-FFF2-40B4-BE49-F238E27FC236}">
                  <a16:creationId xmlns:a16="http://schemas.microsoft.com/office/drawing/2014/main" id="{0A4E7F69-A17B-4DB1-846C-60CF09988446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3 cores</a:t>
              </a:r>
            </a:p>
          </p:txBody>
        </p:sp>
      </p:grpSp>
      <p:grpSp>
        <p:nvGrpSpPr>
          <p:cNvPr id="43" name="Group m^max = 2 art">
            <a:extLst>
              <a:ext uri="{FF2B5EF4-FFF2-40B4-BE49-F238E27FC236}">
                <a16:creationId xmlns:a16="http://schemas.microsoft.com/office/drawing/2014/main" id="{DD6C8A44-50B4-4714-9853-CD47ABB6AA7C}"/>
              </a:ext>
            </a:extLst>
          </p:cNvPr>
          <p:cNvGrpSpPr/>
          <p:nvPr/>
        </p:nvGrpSpPr>
        <p:grpSpPr>
          <a:xfrm>
            <a:off x="3612052" y="1627705"/>
            <a:ext cx="5342283" cy="4208781"/>
            <a:chOff x="3612057" y="1627707"/>
            <a:chExt cx="5342283" cy="4208781"/>
          </a:xfrm>
        </p:grpSpPr>
        <p:pic>
          <p:nvPicPr>
            <p:cNvPr id="44" name="Graph m^max = 2 art">
              <a:extLst>
                <a:ext uri="{FF2B5EF4-FFF2-40B4-BE49-F238E27FC236}">
                  <a16:creationId xmlns:a16="http://schemas.microsoft.com/office/drawing/2014/main" id="{0CD0DE7A-0C5D-46A1-948D-74DB7BDA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5" name="6 cores">
              <a:extLst>
                <a:ext uri="{FF2B5EF4-FFF2-40B4-BE49-F238E27FC236}">
                  <a16:creationId xmlns:a16="http://schemas.microsoft.com/office/drawing/2014/main" id="{0690382E-88F5-4AD1-BFD5-54F41953390B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cores</a:t>
              </a:r>
            </a:p>
          </p:txBody>
        </p:sp>
      </p:grpSp>
      <p:grpSp>
        <p:nvGrpSpPr>
          <p:cNvPr id="46" name="Group m^max = 1 art">
            <a:extLst>
              <a:ext uri="{FF2B5EF4-FFF2-40B4-BE49-F238E27FC236}">
                <a16:creationId xmlns:a16="http://schemas.microsoft.com/office/drawing/2014/main" id="{7FE62514-2488-4009-A34C-6B05581EF2E5}"/>
              </a:ext>
            </a:extLst>
          </p:cNvPr>
          <p:cNvGrpSpPr/>
          <p:nvPr/>
        </p:nvGrpSpPr>
        <p:grpSpPr>
          <a:xfrm>
            <a:off x="3612046" y="1627704"/>
            <a:ext cx="5342283" cy="4208781"/>
            <a:chOff x="3612057" y="1627707"/>
            <a:chExt cx="5342283" cy="4208781"/>
          </a:xfrm>
        </p:grpSpPr>
        <p:pic>
          <p:nvPicPr>
            <p:cNvPr id="47" name="Graph m^max = 1 art">
              <a:extLst>
                <a:ext uri="{FF2B5EF4-FFF2-40B4-BE49-F238E27FC236}">
                  <a16:creationId xmlns:a16="http://schemas.microsoft.com/office/drawing/2014/main" id="{4D720A4C-DF66-4A10-9392-16D15E6B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2057" y="1627707"/>
              <a:ext cx="5342283" cy="4208781"/>
            </a:xfrm>
            <a:prstGeom prst="rect">
              <a:avLst/>
            </a:prstGeom>
          </p:spPr>
        </p:pic>
        <p:sp>
          <p:nvSpPr>
            <p:cNvPr id="48" name="6 cores">
              <a:extLst>
                <a:ext uri="{FF2B5EF4-FFF2-40B4-BE49-F238E27FC236}">
                  <a16:creationId xmlns:a16="http://schemas.microsoft.com/office/drawing/2014/main" id="{30A2643D-73AD-4BBD-AF8D-A9C78ED8F4B1}"/>
                </a:ext>
              </a:extLst>
            </p:cNvPr>
            <p:cNvSpPr txBox="1"/>
            <p:nvPr/>
          </p:nvSpPr>
          <p:spPr>
            <a:xfrm>
              <a:off x="7941929" y="2080269"/>
              <a:ext cx="63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1 cores</a:t>
              </a:r>
            </a:p>
          </p:txBody>
        </p:sp>
      </p:grpSp>
      <p:pic>
        <p:nvPicPr>
          <p:cNvPr id="49" name="Graph m^max = 1 art">
            <a:extLst>
              <a:ext uri="{FF2B5EF4-FFF2-40B4-BE49-F238E27FC236}">
                <a16:creationId xmlns:a16="http://schemas.microsoft.com/office/drawing/2014/main" id="{41B01030-B8C3-47D6-A66F-952FDB64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34" y="1627704"/>
            <a:ext cx="5342282" cy="42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27709"/>
            <a:ext cx="5342281" cy="4208779"/>
          </a:xfrm>
          <a:prstGeom prst="rect">
            <a:avLst/>
          </a:prstGeom>
        </p:spPr>
      </p:pic>
      <p:grpSp>
        <p:nvGrpSpPr>
          <p:cNvPr id="159" name="G8">
            <a:extLst>
              <a:ext uri="{FF2B5EF4-FFF2-40B4-BE49-F238E27FC236}">
                <a16:creationId xmlns:a16="http://schemas.microsoft.com/office/drawing/2014/main" id="{6048D3B3-8EB1-4F46-8759-DE083E9552C0}"/>
              </a:ext>
            </a:extLst>
          </p:cNvPr>
          <p:cNvGrpSpPr/>
          <p:nvPr/>
        </p:nvGrpSpPr>
        <p:grpSpPr>
          <a:xfrm>
            <a:off x="5479257" y="1786507"/>
            <a:ext cx="3274218" cy="3349849"/>
            <a:chOff x="5479257" y="1786507"/>
            <a:chExt cx="3274218" cy="3349849"/>
          </a:xfrm>
        </p:grpSpPr>
        <p:grpSp>
          <p:nvGrpSpPr>
            <p:cNvPr id="6" name="Line 8">
              <a:extLst>
                <a:ext uri="{FF2B5EF4-FFF2-40B4-BE49-F238E27FC236}">
                  <a16:creationId xmlns:a16="http://schemas.microsoft.com/office/drawing/2014/main" id="{214FF413-120F-4090-B39C-560E5F4C9042}"/>
                </a:ext>
              </a:extLst>
            </p:cNvPr>
            <p:cNvGrpSpPr/>
            <p:nvPr/>
          </p:nvGrpSpPr>
          <p:grpSpPr>
            <a:xfrm>
              <a:off x="5479257" y="1786507"/>
              <a:ext cx="3274218" cy="3349849"/>
              <a:chOff x="5479257" y="1786507"/>
              <a:chExt cx="3274218" cy="3349849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9B467EA-0A93-4959-B27F-EA81F918E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1856911"/>
                <a:ext cx="942975" cy="1650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3AF7E1-EDA4-4468-9258-830FC76E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5263" y="2019174"/>
                <a:ext cx="466725" cy="8131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693892-C06A-4283-8DC6-D6C48D8B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4369" y="2836069"/>
                <a:ext cx="247650" cy="1233487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B1F1741-ED62-4948-97B0-7ABDD6082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400" y="4069556"/>
                <a:ext cx="219075" cy="1066800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7C3582-3526-4F65-9CAE-08742CFE9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03181" y="1809750"/>
                <a:ext cx="473870" cy="50006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FDFA559-947F-4668-8227-FCE8B63BD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9257" y="1786507"/>
                <a:ext cx="915571" cy="22573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AB0AD0-A580-48F0-92AF-BC3073CCEC60}"/>
                </a:ext>
              </a:extLst>
            </p:cNvPr>
            <p:cNvSpPr txBox="1"/>
            <p:nvPr/>
          </p:nvSpPr>
          <p:spPr>
            <a:xfrm>
              <a:off x="8134351" y="3052714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8</a:t>
              </a:r>
            </a:p>
          </p:txBody>
        </p:sp>
      </p:grpSp>
      <p:grpSp>
        <p:nvGrpSpPr>
          <p:cNvPr id="158" name="G4">
            <a:extLst>
              <a:ext uri="{FF2B5EF4-FFF2-40B4-BE49-F238E27FC236}">
                <a16:creationId xmlns:a16="http://schemas.microsoft.com/office/drawing/2014/main" id="{06162534-C187-410B-B484-174FA38A10FC}"/>
              </a:ext>
            </a:extLst>
          </p:cNvPr>
          <p:cNvGrpSpPr/>
          <p:nvPr/>
        </p:nvGrpSpPr>
        <p:grpSpPr>
          <a:xfrm>
            <a:off x="5469722" y="1786414"/>
            <a:ext cx="3275483" cy="3349942"/>
            <a:chOff x="5469722" y="1786414"/>
            <a:chExt cx="3275483" cy="3349942"/>
          </a:xfrm>
        </p:grpSpPr>
        <p:grpSp>
          <p:nvGrpSpPr>
            <p:cNvPr id="30" name="Line 4">
              <a:extLst>
                <a:ext uri="{FF2B5EF4-FFF2-40B4-BE49-F238E27FC236}">
                  <a16:creationId xmlns:a16="http://schemas.microsoft.com/office/drawing/2014/main" id="{EC234993-04B1-4677-AC40-1581F4488FEF}"/>
                </a:ext>
              </a:extLst>
            </p:cNvPr>
            <p:cNvGrpSpPr/>
            <p:nvPr/>
          </p:nvGrpSpPr>
          <p:grpSpPr>
            <a:xfrm>
              <a:off x="5469722" y="1786414"/>
              <a:ext cx="3275483" cy="3349942"/>
              <a:chOff x="5495658" y="2296281"/>
              <a:chExt cx="3275483" cy="33499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797FD6C-2D9A-459C-8D7B-360F4C06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3404" y="2366777"/>
                <a:ext cx="459583" cy="21216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40B96E1-B743-45F3-B358-BA6DE9176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2987" y="2576271"/>
                <a:ext cx="471487" cy="462484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88D38D2-642D-4191-AC5B-19FA04950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617" y="3043517"/>
                <a:ext cx="457201" cy="690176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785837C-2D05-49C1-B762-D72D53871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18" y="3733693"/>
                <a:ext cx="469106" cy="1191012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BEE7CB-5892-4E01-8AA3-6FCC63D1B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7380" y="2298878"/>
                <a:ext cx="468372" cy="6790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DB3FA40-DA00-4787-AA0E-F938618FC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5658" y="2296281"/>
                <a:ext cx="465866" cy="0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0B478C-F9A4-4A6C-9A09-134821E64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7924" y="4924705"/>
                <a:ext cx="463217" cy="721518"/>
              </a:xfrm>
              <a:prstGeom prst="line">
                <a:avLst/>
              </a:prstGeom>
              <a:ln w="38100" cap="rnd">
                <a:solidFill>
                  <a:srgbClr val="9C322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55D3E5B-90D8-4189-A5FE-A117D8FFA7A2}"/>
                </a:ext>
              </a:extLst>
            </p:cNvPr>
            <p:cNvSpPr txBox="1"/>
            <p:nvPr/>
          </p:nvSpPr>
          <p:spPr>
            <a:xfrm>
              <a:off x="7632412" y="316221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4</a:t>
              </a:r>
            </a:p>
          </p:txBody>
        </p:sp>
      </p:grpSp>
      <p:grpSp>
        <p:nvGrpSpPr>
          <p:cNvPr id="157" name="G2">
            <a:extLst>
              <a:ext uri="{FF2B5EF4-FFF2-40B4-BE49-F238E27FC236}">
                <a16:creationId xmlns:a16="http://schemas.microsoft.com/office/drawing/2014/main" id="{4C54ACEC-E6A1-4D6B-9D89-F28932F609C9}"/>
              </a:ext>
            </a:extLst>
          </p:cNvPr>
          <p:cNvGrpSpPr/>
          <p:nvPr/>
        </p:nvGrpSpPr>
        <p:grpSpPr>
          <a:xfrm>
            <a:off x="5474910" y="1782891"/>
            <a:ext cx="3270295" cy="3349069"/>
            <a:chOff x="5474910" y="1782891"/>
            <a:chExt cx="3270295" cy="3349069"/>
          </a:xfrm>
        </p:grpSpPr>
        <p:grpSp>
          <p:nvGrpSpPr>
            <p:cNvPr id="142" name="Line 2">
              <a:extLst>
                <a:ext uri="{FF2B5EF4-FFF2-40B4-BE49-F238E27FC236}">
                  <a16:creationId xmlns:a16="http://schemas.microsoft.com/office/drawing/2014/main" id="{56EE4DDB-2BBE-4638-B994-246BAC0FC5FE}"/>
                </a:ext>
              </a:extLst>
            </p:cNvPr>
            <p:cNvGrpSpPr/>
            <p:nvPr/>
          </p:nvGrpSpPr>
          <p:grpSpPr>
            <a:xfrm>
              <a:off x="5474910" y="1782891"/>
              <a:ext cx="3270295" cy="3349069"/>
              <a:chOff x="5474910" y="1782891"/>
              <a:chExt cx="3270295" cy="3349069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AC0F51-9B91-4683-B6A9-5CC8B2056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2113565"/>
                <a:ext cx="469106" cy="82179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3DA68E-5CC2-47A4-A199-04589D04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6157" y="2935355"/>
                <a:ext cx="464344" cy="146294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C8B8C7-FB12-4EE8-A3D9-9DBA1132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7481" y="5083969"/>
                <a:ext cx="467724" cy="47991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6EF248-7D6E-4345-954A-E9369D3E2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2882" y="4398295"/>
                <a:ext cx="456329" cy="685674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D381B06-90A7-473F-BBE3-F81C64BA4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5087" y="1850815"/>
                <a:ext cx="459387" cy="262750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9B33238-1D70-4C51-94C2-FE4B54195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3792" y="1785735"/>
                <a:ext cx="466307" cy="61956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473BB17-F4A7-4BCC-9CB7-BD786A7FD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4910" y="1782891"/>
                <a:ext cx="462628" cy="3509"/>
              </a:xfrm>
              <a:prstGeom prst="line">
                <a:avLst/>
              </a:prstGeom>
              <a:ln w="38100" cap="rnd">
                <a:solidFill>
                  <a:srgbClr val="E3955B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D2EB50-00FE-404F-9B84-17576912D19C}"/>
                </a:ext>
              </a:extLst>
            </p:cNvPr>
            <p:cNvSpPr txBox="1"/>
            <p:nvPr/>
          </p:nvSpPr>
          <p:spPr>
            <a:xfrm>
              <a:off x="7248236" y="3211980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2</a:t>
              </a:r>
            </a:p>
          </p:txBody>
        </p:sp>
      </p:grpSp>
      <p:grpSp>
        <p:nvGrpSpPr>
          <p:cNvPr id="156" name="G1">
            <a:extLst>
              <a:ext uri="{FF2B5EF4-FFF2-40B4-BE49-F238E27FC236}">
                <a16:creationId xmlns:a16="http://schemas.microsoft.com/office/drawing/2014/main" id="{09319F25-B7FD-4A85-918D-D9B394A7A257}"/>
              </a:ext>
            </a:extLst>
          </p:cNvPr>
          <p:cNvGrpSpPr/>
          <p:nvPr/>
        </p:nvGrpSpPr>
        <p:grpSpPr>
          <a:xfrm>
            <a:off x="5473987" y="1784646"/>
            <a:ext cx="2770724" cy="3347315"/>
            <a:chOff x="5473987" y="1784646"/>
            <a:chExt cx="2770724" cy="3347315"/>
          </a:xfrm>
        </p:grpSpPr>
        <p:grpSp>
          <p:nvGrpSpPr>
            <p:cNvPr id="96" name="Line 1">
              <a:extLst>
                <a:ext uri="{FF2B5EF4-FFF2-40B4-BE49-F238E27FC236}">
                  <a16:creationId xmlns:a16="http://schemas.microsoft.com/office/drawing/2014/main" id="{9A34DDB8-CEB1-402C-A0A4-59945557F7B5}"/>
                </a:ext>
              </a:extLst>
            </p:cNvPr>
            <p:cNvGrpSpPr/>
            <p:nvPr/>
          </p:nvGrpSpPr>
          <p:grpSpPr>
            <a:xfrm>
              <a:off x="5473987" y="1784646"/>
              <a:ext cx="2770724" cy="3347315"/>
              <a:chOff x="5476869" y="2370707"/>
              <a:chExt cx="2770724" cy="334731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3F4CB4-B1F1-4054-B6C9-DEB68AF9B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2676" y="3072587"/>
                <a:ext cx="497825" cy="1362273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F73F139-5361-4F29-AE2D-D2361B16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8120" y="4434860"/>
                <a:ext cx="435263" cy="111134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3388942-D7D4-4118-A114-93637CD6A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2908" y="5546205"/>
                <a:ext cx="424685" cy="171817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AE2AB4-38BB-43FC-A35F-E3A685EDD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2698" y="2506406"/>
                <a:ext cx="467039" cy="563795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A90365F-4457-4F59-8136-58A6A5244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76869" y="2370707"/>
                <a:ext cx="467457" cy="44952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9892803-1471-4D26-9B27-B9EE1622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6831" y="2413362"/>
                <a:ext cx="457315" cy="96410"/>
              </a:xfrm>
              <a:prstGeom prst="line">
                <a:avLst/>
              </a:prstGeom>
              <a:ln w="38100" cap="rnd">
                <a:solidFill>
                  <a:srgbClr val="005DA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68F212-FAD8-4571-BEC1-CB2C694E812E}"/>
                </a:ext>
              </a:extLst>
            </p:cNvPr>
            <p:cNvSpPr txBox="1"/>
            <p:nvPr/>
          </p:nvSpPr>
          <p:spPr>
            <a:xfrm>
              <a:off x="6953128" y="3274977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1</a:t>
              </a:r>
            </a:p>
          </p:txBody>
        </p:sp>
      </p:grpSp>
      <p:grpSp>
        <p:nvGrpSpPr>
          <p:cNvPr id="155" name="G6">
            <a:extLst>
              <a:ext uri="{FF2B5EF4-FFF2-40B4-BE49-F238E27FC236}">
                <a16:creationId xmlns:a16="http://schemas.microsoft.com/office/drawing/2014/main" id="{FEB1079C-11EA-4F06-9A13-9011CAE9B7A3}"/>
              </a:ext>
            </a:extLst>
          </p:cNvPr>
          <p:cNvGrpSpPr/>
          <p:nvPr/>
        </p:nvGrpSpPr>
        <p:grpSpPr>
          <a:xfrm>
            <a:off x="5478074" y="1785167"/>
            <a:ext cx="3267131" cy="3351190"/>
            <a:chOff x="5478074" y="1785167"/>
            <a:chExt cx="3267131" cy="3351190"/>
          </a:xfrm>
        </p:grpSpPr>
        <p:grpSp>
          <p:nvGrpSpPr>
            <p:cNvPr id="17" name="Line 6">
              <a:extLst>
                <a:ext uri="{FF2B5EF4-FFF2-40B4-BE49-F238E27FC236}">
                  <a16:creationId xmlns:a16="http://schemas.microsoft.com/office/drawing/2014/main" id="{35BA049D-4099-4181-95B6-7F8AB849A3F8}"/>
                </a:ext>
              </a:extLst>
            </p:cNvPr>
            <p:cNvGrpSpPr/>
            <p:nvPr/>
          </p:nvGrpSpPr>
          <p:grpSpPr>
            <a:xfrm>
              <a:off x="5478074" y="1785167"/>
              <a:ext cx="3267131" cy="3351190"/>
              <a:chOff x="5478074" y="1785167"/>
              <a:chExt cx="3267131" cy="335119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EF87CA-8B9E-4B15-BE23-94754C351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074" y="1785167"/>
                <a:ext cx="464306" cy="149134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A4871B9-BF25-4B2A-9615-36AA0B7F5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5545" y="1938566"/>
                <a:ext cx="470693" cy="757735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92BBAF-1B6B-467E-9F06-39A84463D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468" y="2696301"/>
                <a:ext cx="455183" cy="1206568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8290AB2-51C9-4C09-A6B4-F0B9FB745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51" y="3902869"/>
                <a:ext cx="469106" cy="1229091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0C8D797-BABA-49BC-8DDC-8FB66A61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8538" y="5131960"/>
                <a:ext cx="1396667" cy="4397"/>
              </a:xfrm>
              <a:prstGeom prst="line">
                <a:avLst/>
              </a:prstGeom>
              <a:ln w="38100" cap="rnd">
                <a:solidFill>
                  <a:srgbClr val="464260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627E75-FDD5-4A05-824A-0281E79547F7}"/>
                </a:ext>
              </a:extLst>
            </p:cNvPr>
            <p:cNvSpPr txBox="1"/>
            <p:nvPr/>
          </p:nvSpPr>
          <p:spPr>
            <a:xfrm>
              <a:off x="6441817" y="3351502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6</a:t>
              </a:r>
            </a:p>
          </p:txBody>
        </p:sp>
      </p:grpSp>
      <p:grpSp>
        <p:nvGrpSpPr>
          <p:cNvPr id="154" name="G3">
            <a:extLst>
              <a:ext uri="{FF2B5EF4-FFF2-40B4-BE49-F238E27FC236}">
                <a16:creationId xmlns:a16="http://schemas.microsoft.com/office/drawing/2014/main" id="{376FE8E1-D2DB-46D8-A9AC-E6E801EDFADC}"/>
              </a:ext>
            </a:extLst>
          </p:cNvPr>
          <p:cNvGrpSpPr/>
          <p:nvPr/>
        </p:nvGrpSpPr>
        <p:grpSpPr>
          <a:xfrm>
            <a:off x="4538663" y="1782891"/>
            <a:ext cx="4214812" cy="3349069"/>
            <a:chOff x="4538663" y="1782891"/>
            <a:chExt cx="4214812" cy="3349069"/>
          </a:xfrm>
        </p:grpSpPr>
        <p:grpSp>
          <p:nvGrpSpPr>
            <p:cNvPr id="95" name="Line 3">
              <a:extLst>
                <a:ext uri="{FF2B5EF4-FFF2-40B4-BE49-F238E27FC236}">
                  <a16:creationId xmlns:a16="http://schemas.microsoft.com/office/drawing/2014/main" id="{13B84549-EDE0-4FE9-9D5E-7909398DB3AA}"/>
                </a:ext>
              </a:extLst>
            </p:cNvPr>
            <p:cNvGrpSpPr/>
            <p:nvPr/>
          </p:nvGrpSpPr>
          <p:grpSpPr>
            <a:xfrm>
              <a:off x="4538663" y="1782891"/>
              <a:ext cx="4214812" cy="3349069"/>
              <a:chOff x="4538663" y="1782891"/>
              <a:chExt cx="4214812" cy="334906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B4A244-1A19-41E6-B13D-84975C8A1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239" y="1785735"/>
                <a:ext cx="458803" cy="69840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D932D7E-20C6-40A8-839F-58862C0B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145" y="2484140"/>
                <a:ext cx="466799" cy="2006898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2D51BD-39C7-40D7-B684-0E25B10DF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7" y="4509075"/>
                <a:ext cx="464707" cy="622885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8C78B3F-3F16-48B3-B364-EDBCF516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9794" y="5131959"/>
                <a:ext cx="1873681" cy="1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DB1BA8-C63A-41AB-9CFA-04BA2AC04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8663" y="1782891"/>
                <a:ext cx="934388" cy="0"/>
              </a:xfrm>
              <a:prstGeom prst="line">
                <a:avLst/>
              </a:prstGeom>
              <a:ln w="38100" cap="rnd">
                <a:solidFill>
                  <a:srgbClr val="127C3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94776DD-D1B3-4BC4-B7B5-AD899CF95C8C}"/>
                </a:ext>
              </a:extLst>
            </p:cNvPr>
            <p:cNvSpPr txBox="1"/>
            <p:nvPr/>
          </p:nvSpPr>
          <p:spPr>
            <a:xfrm>
              <a:off x="5914843" y="3429716"/>
              <a:ext cx="265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3</a:t>
              </a:r>
            </a:p>
          </p:txBody>
        </p:sp>
      </p:grpSp>
      <p:pic>
        <p:nvPicPr>
          <p:cNvPr id="160" name="Picture 159" descr="A picture containing clock&#10;&#10;Description automatically generated">
            <a:extLst>
              <a:ext uri="{FF2B5EF4-FFF2-40B4-BE49-F238E27FC236}">
                <a16:creationId xmlns:a16="http://schemas.microsoft.com/office/drawing/2014/main" id="{B15918DC-E3A7-42C1-AF2B-3D24DD35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51" y="1074221"/>
            <a:ext cx="2018611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4 moldable tasks</a:t>
            </a:r>
          </a:p>
          <a:p>
            <a:pPr marL="671513" lvl="1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5 segments per task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Implicit deadlines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Rate monotonic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35324"/>
            <a:ext cx="5322948" cy="419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11F5B-FDF8-4CE4-8B9C-3925CF73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FBBB-046A-4D7C-AB06-FEA10BC840BA}"/>
              </a:ext>
            </a:extLst>
          </p:cNvPr>
          <p:cNvSpPr txBox="1"/>
          <p:nvPr/>
        </p:nvSpPr>
        <p:spPr>
          <a:xfrm>
            <a:off x="4873853" y="37320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D18DA-581B-46D0-A504-7CD9301AECFB}"/>
              </a:ext>
            </a:extLst>
          </p:cNvPr>
          <p:cNvSpPr txBox="1"/>
          <p:nvPr/>
        </p:nvSpPr>
        <p:spPr>
          <a:xfrm>
            <a:off x="5331053" y="3655898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7EDA-E9AB-43C3-9F56-247DABBAFAB8}"/>
              </a:ext>
            </a:extLst>
          </p:cNvPr>
          <p:cNvSpPr txBox="1"/>
          <p:nvPr/>
        </p:nvSpPr>
        <p:spPr>
          <a:xfrm>
            <a:off x="5640878" y="3603511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6AE7-4FE3-469F-A4DD-455401A521EA}"/>
              </a:ext>
            </a:extLst>
          </p:cNvPr>
          <p:cNvSpPr txBox="1"/>
          <p:nvPr/>
        </p:nvSpPr>
        <p:spPr>
          <a:xfrm>
            <a:off x="7471679" y="3207373"/>
            <a:ext cx="26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cores: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8399"/>
            <a:ext cx="5322948" cy="422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D4B04-2DF5-4A6B-84B8-7A6BC0E1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851" y="1074221"/>
            <a:ext cx="1352049" cy="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  <a:buBlip>
                <a:blip r:embed="rId2"/>
              </a:buBlip>
            </a:pPr>
            <a:r>
              <a:rPr lang="en-GB" dirty="0"/>
              <a:t> 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2B1B8F-E91A-4A4C-AA2A-F516DE905BB2}"/>
              </a:ext>
            </a:extLst>
          </p:cNvPr>
          <p:cNvGrpSpPr/>
          <p:nvPr/>
        </p:nvGrpSpPr>
        <p:grpSpPr>
          <a:xfrm>
            <a:off x="2550253" y="5050172"/>
            <a:ext cx="1602298" cy="1105918"/>
            <a:chOff x="2550253" y="5050172"/>
            <a:chExt cx="1602298" cy="11059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3008841" y="5832925"/>
              <a:ext cx="11437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Variability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7301" y="5316267"/>
              <a:ext cx="323142" cy="51665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0AC08C-4D77-4F81-A886-F1B033B1A135}"/>
                </a:ext>
              </a:extLst>
            </p:cNvPr>
            <p:cNvCxnSpPr>
              <a:cxnSpLocks/>
            </p:cNvCxnSpPr>
            <p:nvPr/>
          </p:nvCxnSpPr>
          <p:spPr>
            <a:xfrm>
              <a:off x="2550253" y="5050172"/>
              <a:ext cx="729842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👎Blocking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r>
              <a:rPr lang="en-GB" dirty="0"/>
              <a:t>We will solve this issue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94" y="3976523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8" y="3834460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69" y="3834547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952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465815" y="3834547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064250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255405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917691"/>
                  </p:ext>
                </p:extLst>
              </p:nvPr>
            </p:nvGraphicFramePr>
            <p:xfrm>
              <a:off x="4870098" y="4323089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178723" r="-998276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7669" t="-178723" r="-112030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24" t="-284783" r="-998276" b="-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4570</TotalTime>
  <Words>2053</Words>
  <Application>Microsoft Office PowerPoint</Application>
  <PresentationFormat>On-screen Show (4:3)</PresentationFormat>
  <Paragraphs>773</Paragraphs>
  <Slides>34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Using SAG for gang scheduling</vt:lpstr>
      <vt:lpstr>New system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Summary</vt:lpstr>
      <vt:lpstr>Conclusions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427</cp:revision>
  <dcterms:created xsi:type="dcterms:W3CDTF">2020-05-19T11:12:13Z</dcterms:created>
  <dcterms:modified xsi:type="dcterms:W3CDTF">2020-08-25T18:44:00Z</dcterms:modified>
</cp:coreProperties>
</file>